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2" r:id="rId3"/>
    <p:sldId id="293" r:id="rId4"/>
    <p:sldId id="328" r:id="rId5"/>
    <p:sldId id="329" r:id="rId6"/>
    <p:sldId id="330" r:id="rId7"/>
    <p:sldId id="294" r:id="rId8"/>
    <p:sldId id="331" r:id="rId9"/>
    <p:sldId id="295" r:id="rId10"/>
    <p:sldId id="296" r:id="rId11"/>
    <p:sldId id="31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2" autoAdjust="0"/>
    <p:restoredTop sz="94667" autoAdjust="0"/>
  </p:normalViewPr>
  <p:slideViewPr>
    <p:cSldViewPr>
      <p:cViewPr>
        <p:scale>
          <a:sx n="80" d="100"/>
          <a:sy n="80" d="100"/>
        </p:scale>
        <p:origin x="-134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11/16/2011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11/16/2011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11/16/2011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11/16/2011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p:dissolve/>
  </p:transition>
  <p:timing>
    <p:tnLst>
      <p:par>
        <p:cT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gif"/><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image" Target="../media/image14.jpg"/></Relationships>
</file>

<file path=ppt/slides/_rels/slide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g"/></Relationships>
</file>

<file path=ppt/slides/_rels/slide6.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981951" cy="2384425"/>
          </a:xfrm>
        </p:spPr>
        <p:txBody>
          <a:bodyPr/>
          <a:lstStyle/>
          <a:p>
            <a:pPr algn="l"/>
            <a:r>
              <a:rPr lang="en-US" dirty="0" smtClean="0"/>
              <a:t>A Feature-Based of IT Automation </a:t>
            </a:r>
            <a:r>
              <a:rPr lang="en-US" dirty="0" smtClean="0"/>
              <a:t>using </a:t>
            </a:r>
            <a:r>
              <a:rPr lang="en-US" dirty="0" err="1" smtClean="0"/>
              <a:t>kaseya’s</a:t>
            </a:r>
            <a:r>
              <a:rPr lang="en-US" dirty="0" smtClean="0"/>
              <a:t> agent procedure called the wiping of unallocated disk space using cipher.exe </a:t>
            </a:r>
            <a:endParaRPr lang="en-US" dirty="0"/>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a:t>
            </a:r>
            <a:r>
              <a:rPr lang="en-US" dirty="0" err="1" smtClean="0"/>
              <a:t>Estuardo</a:t>
            </a:r>
            <a:r>
              <a:rPr lang="en-US" dirty="0" smtClean="0"/>
              <a:t> </a:t>
            </a:r>
            <a:r>
              <a:rPr lang="en-US" dirty="0" smtClean="0"/>
              <a:t>F</a:t>
            </a:r>
            <a:r>
              <a:rPr lang="en-US" dirty="0" smtClean="0"/>
              <a:t>ernandez</a:t>
            </a: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efern005</a:t>
            </a:r>
            <a:r>
              <a:rPr lang="en-US" dirty="0" smtClean="0"/>
              <a:t>@fiu.edu </a:t>
            </a:r>
            <a:endParaRPr lang="en-US" dirty="0"/>
          </a:p>
          <a:p>
            <a:r>
              <a:rPr lang="en-US" dirty="0"/>
              <a:t>http://www.cs.fiu.edu/~sadjadi/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a:t>T</a:t>
            </a:r>
            <a:r>
              <a:rPr lang="en-US" dirty="0" smtClean="0"/>
              <a:t>he </a:t>
            </a:r>
            <a:r>
              <a:rPr lang="en-US" dirty="0" smtClean="0"/>
              <a:t>shortcomings of </a:t>
            </a:r>
            <a:r>
              <a:rPr lang="en-US" dirty="0" smtClean="0"/>
              <a:t>this </a:t>
            </a:r>
            <a:r>
              <a:rPr lang="en-US" dirty="0" smtClean="0"/>
              <a:t>solution</a:t>
            </a:r>
            <a:r>
              <a:rPr lang="en-US" dirty="0"/>
              <a:t> </a:t>
            </a:r>
            <a:r>
              <a:rPr lang="en-US" dirty="0" smtClean="0"/>
              <a:t>is that cipher.exe command  only runs on the following windows platforms such as </a:t>
            </a:r>
            <a:r>
              <a:rPr lang="en-US" dirty="0"/>
              <a:t>windows 2000, XP, </a:t>
            </a:r>
            <a:r>
              <a:rPr lang="en-US" dirty="0" smtClean="0"/>
              <a:t>Vista, </a:t>
            </a:r>
            <a:r>
              <a:rPr lang="en-US" dirty="0"/>
              <a:t>Windows 7</a:t>
            </a:r>
            <a:r>
              <a:rPr lang="en-US" dirty="0" smtClean="0"/>
              <a:t> and NTFS file systems.  If the company decides to purchase Macintosh computers or </a:t>
            </a:r>
            <a:r>
              <a:rPr lang="en-US" dirty="0"/>
              <a:t>L</a:t>
            </a:r>
            <a:r>
              <a:rPr lang="en-US" dirty="0" smtClean="0"/>
              <a:t>inux based computers another agent procedure would have to be created that runs a different command or program.</a:t>
            </a:r>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So far I have  researched  and read about using the </a:t>
            </a:r>
            <a:r>
              <a:rPr lang="en-US" dirty="0" smtClean="0"/>
              <a:t>Cipher command and it’s syntax. I have read the help files for the </a:t>
            </a:r>
            <a:r>
              <a:rPr lang="en-US" dirty="0" err="1" smtClean="0"/>
              <a:t>kaseya</a:t>
            </a:r>
            <a:r>
              <a:rPr lang="en-US" dirty="0" smtClean="0"/>
              <a:t> built in Agent procedure. I have created a fake confidential report and I have encrypted the folder that contains the file, I have deleted the file from the recycle bin.  I have down loaded a recovery software to test bringing  the encrypted folder back to  life. </a:t>
            </a:r>
          </a:p>
          <a:p>
            <a:r>
              <a:rPr lang="en-US" dirty="0" smtClean="0"/>
              <a:t>I still have to run tests on a virtual machine and run the agent procedure on the machine.</a:t>
            </a:r>
            <a:endParaRPr lang="en-US" dirty="0" smtClean="0"/>
          </a:p>
          <a:p>
            <a:pPr>
              <a:buNone/>
            </a:pPr>
            <a:endParaRPr lang="en-US" dirty="0" smtClean="0"/>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smtClean="0"/>
              <a:t>Problem and 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a:t>
            </a:r>
            <a:endParaRPr lang="en-US" dirty="0"/>
          </a:p>
        </p:txBody>
      </p:sp>
      <p:sp>
        <p:nvSpPr>
          <p:cNvPr id="3" name="Content Placeholder 2"/>
          <p:cNvSpPr>
            <a:spLocks noGrp="1"/>
          </p:cNvSpPr>
          <p:nvPr>
            <p:ph idx="1"/>
          </p:nvPr>
        </p:nvSpPr>
        <p:spPr/>
        <p:txBody>
          <a:bodyPr/>
          <a:lstStyle/>
          <a:p>
            <a:r>
              <a:rPr lang="en-US" dirty="0" smtClean="0"/>
              <a:t>When you delete files or folders, the data </a:t>
            </a:r>
            <a:r>
              <a:rPr lang="en-US" dirty="0" smtClean="0"/>
              <a:t>is not initially removed from the hard disk. Instead the space on the disk that was occupied by the deleted data is “</a:t>
            </a:r>
            <a:r>
              <a:rPr lang="en-US" dirty="0" err="1" smtClean="0"/>
              <a:t>deallocated</a:t>
            </a:r>
            <a:r>
              <a:rPr lang="en-US" dirty="0" smtClean="0"/>
              <a:t>”  After it Is </a:t>
            </a:r>
            <a:r>
              <a:rPr lang="en-US" dirty="0" err="1" smtClean="0"/>
              <a:t>deallocated</a:t>
            </a:r>
            <a:r>
              <a:rPr lang="en-US" dirty="0" smtClean="0"/>
              <a:t>, the space is available for use when new data is written to the disk. Until the space is overwritten, you can recover the deleted data using a low-level disk editor or data-recovery software. </a:t>
            </a:r>
            <a:endParaRPr lang="en-US" dirty="0"/>
          </a:p>
        </p:txBody>
      </p:sp>
      <p:pic>
        <p:nvPicPr>
          <p:cNvPr id="1027" name="Picture 3" descr="C:\Documents and Settings\Estuardo\Desktop\compfiu\datarecove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789396"/>
            <a:ext cx="1752600" cy="2001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Documents and Settings\Estuardo\Desktop\compfiu\data recovery softwar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4177135"/>
            <a:ext cx="2582863" cy="25828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Motivation</a:t>
            </a:r>
            <a:r>
              <a:rPr lang="en-US" b="1" dirty="0" smtClean="0"/>
              <a:t>:</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3968" y="1559551"/>
            <a:ext cx="1637232" cy="1860542"/>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567128"/>
            <a:ext cx="1752601" cy="1853955"/>
          </a:xfrm>
          <a:prstGeom prst="rect">
            <a:avLst/>
          </a:prstGeom>
        </p:spPr>
      </p:pic>
      <p:sp>
        <p:nvSpPr>
          <p:cNvPr id="10" name="TextBox 9"/>
          <p:cNvSpPr txBox="1"/>
          <p:nvPr/>
        </p:nvSpPr>
        <p:spPr>
          <a:xfrm>
            <a:off x="295894" y="3657600"/>
            <a:ext cx="8547760" cy="2862322"/>
          </a:xfrm>
          <a:prstGeom prst="rect">
            <a:avLst/>
          </a:prstGeom>
          <a:noFill/>
        </p:spPr>
        <p:txBody>
          <a:bodyPr wrap="square" rtlCol="0">
            <a:spAutoFit/>
          </a:bodyPr>
          <a:lstStyle/>
          <a:p>
            <a:r>
              <a:rPr lang="en-US" sz="2000" dirty="0" smtClean="0"/>
              <a:t>A company named Investigators “R” Us has it’s investigators use company laptops to write reports that contain confidential information gathered from interviews. The investigators are required to store their Microsoft word reports in an encrypted folder for 30 days and then delete the folder once the client has paid and is satisfied with the result of the report. It has been discovered that the encrypted files containing the deleted confidential reports were retrieved and published on the internet! The company has had to refund the client and has been embarrassed by their lack of security  </a:t>
            </a:r>
            <a:endParaRPr lang="en-US" sz="2000"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2801" y="1516083"/>
            <a:ext cx="1680854" cy="185296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57800" y="1515092"/>
            <a:ext cx="2019300" cy="1853955"/>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2030" y="1516083"/>
            <a:ext cx="1905000" cy="1905000"/>
          </a:xfrm>
          <a:prstGeom prst="rect">
            <a:avLst/>
          </a:prstGeom>
        </p:spPr>
      </p:pic>
    </p:spTree>
    <p:extLst>
      <p:ext uri="{BB962C8B-B14F-4D97-AF65-F5344CB8AC3E}">
        <p14:creationId xmlns:p14="http://schemas.microsoft.com/office/powerpoint/2010/main" val="689323645"/>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Motivation</a:t>
            </a:r>
            <a:r>
              <a:rPr lang="en-US" b="1" dirty="0" smtClean="0"/>
              <a:t>:</a:t>
            </a:r>
            <a:endParaRPr lang="en-US" dirty="0"/>
          </a:p>
        </p:txBody>
      </p:sp>
      <p:sp>
        <p:nvSpPr>
          <p:cNvPr id="10" name="TextBox 9"/>
          <p:cNvSpPr txBox="1"/>
          <p:nvPr/>
        </p:nvSpPr>
        <p:spPr>
          <a:xfrm>
            <a:off x="295894" y="3657600"/>
            <a:ext cx="8547760" cy="1785104"/>
          </a:xfrm>
          <a:prstGeom prst="rect">
            <a:avLst/>
          </a:prstGeom>
          <a:noFill/>
        </p:spPr>
        <p:txBody>
          <a:bodyPr wrap="square" rtlCol="0">
            <a:spAutoFit/>
          </a:bodyPr>
          <a:lstStyle/>
          <a:p>
            <a:r>
              <a:rPr lang="en-US" sz="2200" dirty="0" smtClean="0"/>
              <a:t>The company has had to refund the client and has been embarrassed by their lack of security.  According to the company’s I.T. department, it is believed that the criminal’s used data recovery software to retrieve the information contained in the encrypted folder that was deleted from the recycle bin.</a:t>
            </a:r>
            <a:endParaRPr lang="en-US" sz="2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0" y="1426908"/>
            <a:ext cx="1876540" cy="1930155"/>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1374902"/>
            <a:ext cx="1676400" cy="2034168"/>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655" y="1435101"/>
            <a:ext cx="2195945" cy="1973969"/>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67000" y="1435101"/>
            <a:ext cx="2209800" cy="1973969"/>
          </a:xfrm>
          <a:prstGeom prst="rect">
            <a:avLst/>
          </a:prstGeom>
        </p:spPr>
      </p:pic>
    </p:spTree>
    <p:extLst>
      <p:ext uri="{BB962C8B-B14F-4D97-AF65-F5344CB8AC3E}">
        <p14:creationId xmlns:p14="http://schemas.microsoft.com/office/powerpoint/2010/main" val="707149832"/>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252847"/>
            <a:ext cx="7018942" cy="4050935"/>
          </a:xfrm>
        </p:spPr>
      </p:pic>
      <p:sp>
        <p:nvSpPr>
          <p:cNvPr id="2" name="Title 1"/>
          <p:cNvSpPr>
            <a:spLocks noGrp="1"/>
          </p:cNvSpPr>
          <p:nvPr>
            <p:ph type="title"/>
          </p:nvPr>
        </p:nvSpPr>
        <p:spPr>
          <a:xfrm>
            <a:off x="685800" y="228600"/>
            <a:ext cx="7583487" cy="1044575"/>
          </a:xfrm>
        </p:spPr>
        <p:txBody>
          <a:bodyPr/>
          <a:lstStyle/>
          <a:p>
            <a:r>
              <a:rPr lang="en-US" b="1" dirty="0" smtClean="0"/>
              <a:t>Solution:</a:t>
            </a:r>
            <a:endParaRPr lang="en-US" dirty="0"/>
          </a:p>
        </p:txBody>
      </p:sp>
      <p:sp>
        <p:nvSpPr>
          <p:cNvPr id="10" name="TextBox 9"/>
          <p:cNvSpPr txBox="1"/>
          <p:nvPr/>
        </p:nvSpPr>
        <p:spPr>
          <a:xfrm>
            <a:off x="313707" y="4648200"/>
            <a:ext cx="8547760" cy="1785104"/>
          </a:xfrm>
          <a:prstGeom prst="rect">
            <a:avLst/>
          </a:prstGeom>
          <a:noFill/>
        </p:spPr>
        <p:txBody>
          <a:bodyPr wrap="square" rtlCol="0">
            <a:spAutoFit/>
          </a:bodyPr>
          <a:lstStyle/>
          <a:p>
            <a:r>
              <a:rPr lang="en-US" sz="2200" dirty="0" smtClean="0"/>
              <a:t>To address this issue, the confidential data contained in the report needs to be wiped out of the hard drive completely. The company has come up with the solution of using </a:t>
            </a:r>
            <a:r>
              <a:rPr lang="en-US" sz="2200" dirty="0" err="1" smtClean="0"/>
              <a:t>kaseya’s</a:t>
            </a:r>
            <a:r>
              <a:rPr lang="en-US" sz="2200" dirty="0" smtClean="0"/>
              <a:t> services and running the agent procedure called “ the wiping of unallocated disk space”.</a:t>
            </a:r>
            <a:endParaRPr lang="en-US" sz="2200" dirty="0"/>
          </a:p>
        </p:txBody>
      </p:sp>
    </p:spTree>
    <p:extLst>
      <p:ext uri="{BB962C8B-B14F-4D97-AF65-F5344CB8AC3E}">
        <p14:creationId xmlns:p14="http://schemas.microsoft.com/office/powerpoint/2010/main" val="4002181452"/>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583487" cy="727364"/>
          </a:xfrm>
        </p:spPr>
        <p:txBody>
          <a:bodyPr/>
          <a:lstStyle/>
          <a:p>
            <a:r>
              <a:rPr lang="en-US" dirty="0" smtClean="0"/>
              <a:t>Behind the Scene</a:t>
            </a:r>
            <a:endParaRPr lang="en-US" dirty="0"/>
          </a:p>
        </p:txBody>
      </p:sp>
      <p:sp>
        <p:nvSpPr>
          <p:cNvPr id="3" name="Content Placeholder 2"/>
          <p:cNvSpPr>
            <a:spLocks noGrp="1"/>
          </p:cNvSpPr>
          <p:nvPr>
            <p:ph idx="1"/>
          </p:nvPr>
        </p:nvSpPr>
        <p:spPr>
          <a:xfrm>
            <a:off x="457200" y="2667000"/>
            <a:ext cx="7583487" cy="3733800"/>
          </a:xfrm>
        </p:spPr>
        <p:txBody>
          <a:bodyPr/>
          <a:lstStyle/>
          <a:p>
            <a:r>
              <a:rPr lang="en-US" dirty="0" err="1" smtClean="0"/>
              <a:t>Kaseya</a:t>
            </a:r>
            <a:r>
              <a:rPr lang="en-US" dirty="0" smtClean="0"/>
              <a:t> uses the agent procedure called “ The Wiping of unallocated disk space” This procedure takes advantage of the Cipher.exe command. The Cipher.exe command is an  external command that is available in windows 2000, XP, Vista and Windows 7 it alters the encryption of directories and files on NTFS partitions.  There are many syntax switches that allow you to encrypt data, decrypt data  and manage file/folder encryption. In this case we are using the /w syntax switch which removes data from available unused disk space on the entire </a:t>
            </a:r>
            <a:r>
              <a:rPr lang="en-US" dirty="0"/>
              <a:t>v</a:t>
            </a:r>
            <a:r>
              <a:rPr lang="en-US" dirty="0" smtClean="0"/>
              <a:t>olume.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749" y="914400"/>
            <a:ext cx="7068830" cy="1664525"/>
          </a:xfrm>
          <a:prstGeom prst="rect">
            <a:avLst/>
          </a:prstGeom>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583487" cy="727364"/>
          </a:xfrm>
        </p:spPr>
        <p:txBody>
          <a:bodyPr/>
          <a:lstStyle/>
          <a:p>
            <a:r>
              <a:rPr lang="en-US" dirty="0" smtClean="0"/>
              <a:t>Behind the Scene</a:t>
            </a:r>
            <a:endParaRPr lang="en-US" dirty="0"/>
          </a:p>
        </p:txBody>
      </p:sp>
      <p:sp>
        <p:nvSpPr>
          <p:cNvPr id="3" name="Content Placeholder 2"/>
          <p:cNvSpPr>
            <a:spLocks noGrp="1"/>
          </p:cNvSpPr>
          <p:nvPr>
            <p:ph idx="1"/>
          </p:nvPr>
        </p:nvSpPr>
        <p:spPr>
          <a:xfrm>
            <a:off x="457200" y="1219200"/>
            <a:ext cx="8077200" cy="4419600"/>
          </a:xfrm>
        </p:spPr>
        <p:txBody>
          <a:bodyPr/>
          <a:lstStyle/>
          <a:p>
            <a:r>
              <a:rPr lang="en-US" dirty="0" smtClean="0"/>
              <a:t>The agent procedure called “ the Wiping of unallocated disk space”  works by creating an if statement that is always returning as “true” so that it will always execute the two then statements. The 1</a:t>
            </a:r>
            <a:r>
              <a:rPr lang="en-US" baseline="30000" dirty="0" smtClean="0"/>
              <a:t>st</a:t>
            </a:r>
            <a:r>
              <a:rPr lang="en-US" dirty="0" smtClean="0"/>
              <a:t> then statement  creates a named procedure variable (local) named </a:t>
            </a:r>
            <a:r>
              <a:rPr lang="en-US" dirty="0" err="1" smtClean="0"/>
              <a:t>agenttempt</a:t>
            </a:r>
            <a:r>
              <a:rPr lang="en-US" dirty="0" smtClean="0"/>
              <a:t>, which is assigned the value retrieved by the managed machine that has the agent installed. The 2</a:t>
            </a:r>
            <a:r>
              <a:rPr lang="en-US" baseline="30000" dirty="0" smtClean="0"/>
              <a:t>nd</a:t>
            </a:r>
            <a:r>
              <a:rPr lang="en-US" dirty="0" smtClean="0"/>
              <a:t> then statement  executes the sell command. In this case it is typing  Cipher/</a:t>
            </a:r>
            <a:r>
              <a:rPr lang="en-US" dirty="0" err="1" smtClean="0"/>
              <a:t>w:c</a:t>
            </a:r>
            <a:r>
              <a:rPr lang="en-US" dirty="0" smtClean="0"/>
              <a:t>:\&gt;&gt; #agenttemp#wipe.log.txt </a:t>
            </a:r>
            <a:r>
              <a:rPr lang="en-US" dirty="0"/>
              <a:t> </a:t>
            </a:r>
            <a:r>
              <a:rPr lang="en-US" dirty="0" smtClean="0"/>
              <a:t>on the command line, which cause the Cipher command to start writing 1’s and 0’s on the C: that contained the confidential information. </a:t>
            </a:r>
            <a:endParaRPr lang="en-US" dirty="0"/>
          </a:p>
        </p:txBody>
      </p:sp>
    </p:spTree>
    <p:extLst>
      <p:ext uri="{BB962C8B-B14F-4D97-AF65-F5344CB8AC3E}">
        <p14:creationId xmlns:p14="http://schemas.microsoft.com/office/powerpoint/2010/main" val="2972480810"/>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dirty="0" smtClean="0"/>
              <a:t>The solution will be customized  by adding statements to the  agent procedure to check if there if there are any users login into the system before the procedure is run. </a:t>
            </a:r>
            <a:r>
              <a:rPr lang="en-US" dirty="0" smtClean="0"/>
              <a:t>The agent procedure will ask the user’s permission before running  the procedure. The user will receive a message box explaining what the procedure does and for the user to save their work.</a:t>
            </a:r>
            <a:endParaRPr lang="en-U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1031</TotalTime>
  <Words>773</Words>
  <Application>Microsoft Office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Revolution</vt:lpstr>
      <vt:lpstr>A Feature-Based of IT Automation using kaseya’s agent procedure called the wiping of unallocated disk space using cipher.exe </vt:lpstr>
      <vt:lpstr>Agenda</vt:lpstr>
      <vt:lpstr>Problem:</vt:lpstr>
      <vt:lpstr>Motivation:</vt:lpstr>
      <vt:lpstr>Motivation:</vt:lpstr>
      <vt:lpstr>Solution:</vt:lpstr>
      <vt:lpstr>Behind the Scene</vt:lpstr>
      <vt:lpstr>Behind the Scene</vt:lpstr>
      <vt:lpstr>Customizing the Solution</vt:lpstr>
      <vt:lpstr>Disclaimer</vt:lpstr>
      <vt:lpstr>Progress Report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 </cp:lastModifiedBy>
  <cp:revision>109</cp:revision>
  <dcterms:created xsi:type="dcterms:W3CDTF">2011-11-14T16:07:18Z</dcterms:created>
  <dcterms:modified xsi:type="dcterms:W3CDTF">2011-11-16T22:27:31Z</dcterms:modified>
</cp:coreProperties>
</file>